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rusta, Maria" userId="6d23b6cb-938a-4547-b4ad-0c0907b08734" providerId="ADAL" clId="{8E7A5119-2386-4317-AE92-5FEE68DAC584}"/>
    <pc:docChg chg="modSld">
      <pc:chgData name="Irusta, Maria" userId="6d23b6cb-938a-4547-b4ad-0c0907b08734" providerId="ADAL" clId="{8E7A5119-2386-4317-AE92-5FEE68DAC584}" dt="2026-07-20T14:39:17.616" v="4" actId="14100"/>
      <pc:docMkLst>
        <pc:docMk/>
      </pc:docMkLst>
      <pc:sldChg chg="modSp mod">
        <pc:chgData name="Irusta, Maria" userId="6d23b6cb-938a-4547-b4ad-0c0907b08734" providerId="ADAL" clId="{8E7A5119-2386-4317-AE92-5FEE68DAC584}" dt="2026-07-20T14:39:17.616" v="4" actId="14100"/>
        <pc:sldMkLst>
          <pc:docMk/>
          <pc:sldMk cId="0" sldId="256"/>
        </pc:sldMkLst>
        <pc:spChg chg="mod">
          <ac:chgData name="Irusta, Maria" userId="6d23b6cb-938a-4547-b4ad-0c0907b08734" providerId="ADAL" clId="{8E7A5119-2386-4317-AE92-5FEE68DAC584}" dt="2026-07-20T14:38:54.546" v="2" actId="14100"/>
          <ac:spMkLst>
            <pc:docMk/>
            <pc:sldMk cId="0" sldId="256"/>
            <ac:spMk id="5" creationId="{00000000-0000-0000-0000-000000000000}"/>
          </ac:spMkLst>
        </pc:spChg>
        <pc:spChg chg="mod">
          <ac:chgData name="Irusta, Maria" userId="6d23b6cb-938a-4547-b4ad-0c0907b08734" providerId="ADAL" clId="{8E7A5119-2386-4317-AE92-5FEE68DAC584}" dt="2026-07-20T14:39:17.616" v="4" actId="14100"/>
          <ac:spMkLst>
            <pc:docMk/>
            <pc:sldMk cId="0" sldId="256"/>
            <ac:spMk id="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A89983-3916-43DF-92CE-BA2B72AA0460}" type="datetimeFigureOut">
              <a:t>7/20/2026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EA02DE-0FDE-4882-A4FE-6B81DE15897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079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Contenido basado en: DOs_and_DONTs_Licitaciones_PYMES 1.pptx; PPT MARVAL - MEDTRONIC LICITACIONES 2026 FINAL.pptx.
Visual on this slide was generated with Microsoft Copilot.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Contenido sintetizado a partir de ambos PPTs adjuntos, especialmente DOs_and_DONTs_Licitaciones_PYMES 1.pptx: slides 5 a 13; PPT MARVAL - MEDTRONIC LICITACIONES 2026 FINAL.pptx: slides 16 a 31.
Visual on this slide was generated with Microsoft Copilot.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DOs_and_DONTs_Licitaciones_PYMES 1.pptx: slides 3, 11 y 13.
PPT MARVAL - MEDTRONIC LICITACIONES 2026 FINAL.pptx: slides 6, 9 y 31.
Visual on this slide was generated with Microsoft Copilot.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PPT MARVAL - MEDTRONIC LICITACIONES 2026 FINAL.pptx: slides 3, 4 y 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DOs_and_DONTs_Licitaciones_PYMES 1.pptx: slide 5.
PPT MARVAL - MEDTRONIC LICITACIONES 2026 FINAL.pptx: slides 13 y 16.
Visual on this slide was generated with Microsoft Copilot.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PPT MARVAL - MEDTRONIC LICITACIONES 2026 FINAL.pptx: slides 15 a 20.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DOs_and_DONTs_Licitaciones_PYMES 1.pptx: slide 7.
PPT MARVAL - MEDTRONIC LICITACIONES 2026 FINAL.pptx: slides 27 y 31.
Visual on this slide was generated with Microsoft Copilot.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DOs_and_DONTs_Licitaciones_PYMES 1.pptx: slide 9.
PPT MARVAL - MEDTRONIC LICITACIONES 2026 FINAL.pptx: slides 24, 25 y 22.
Visual on this slide was generated with Microsoft Copilot.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DOs_and_DONTs_Licitaciones_PYMES 1.pptx: slide 11.
PPT MARVAL - MEDTRONIC LICITACIONES 2026 FINAL.pptx: slides 26, 27 y 29.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PPT MARVAL - MEDTRONIC LICITACIONES 2026 FINAL.pptx: slide 12.
DOs_and_DONTs_Licitaciones_PYMES 1.pptx: slide 13.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D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37155b61b4.png"/>
          <p:cNvPicPr>
            <a:picLocks noChangeAspect="1"/>
          </p:cNvPicPr>
          <p:nvPr/>
        </p:nvPicPr>
        <p:blipFill>
          <a:blip r:embed="rId3"/>
          <a:srcRect t="7811" b="781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2D4D">
              <a:alpha val="88000"/>
            </a:srgbClr>
          </a:solidFill>
          <a:ln w="12700">
            <a:solidFill>
              <a:srgbClr val="0B2D4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6309360" cy="6858000"/>
          </a:xfrm>
          <a:prstGeom prst="rect">
            <a:avLst/>
          </a:prstGeom>
          <a:solidFill>
            <a:srgbClr val="0B2D4D">
              <a:alpha val="97000"/>
            </a:srgbClr>
          </a:solidFill>
          <a:ln w="12700">
            <a:solidFill>
              <a:srgbClr val="0B2D4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594360" y="502920"/>
            <a:ext cx="3286760" cy="914400"/>
          </a:xfrm>
          <a:prstGeom prst="roundRect">
            <a:avLst>
              <a:gd name="adj" fmla="val 22857"/>
            </a:avLst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  <a:effectLst>
            <a:outerShdw blurRad="19050" dist="10160" dir="27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58368" y="571500"/>
            <a:ext cx="2948432" cy="8458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FFFF"/>
                </a:solidFill>
              </a:rPr>
              <a:t>CADIEM</a:t>
            </a:r>
            <a:endParaRPr lang="en-US" sz="4800" dirty="0"/>
          </a:p>
        </p:txBody>
      </p:sp>
      <p:sp>
        <p:nvSpPr>
          <p:cNvPr id="7" name="Text 4"/>
          <p:cNvSpPr/>
          <p:nvPr/>
        </p:nvSpPr>
        <p:spPr>
          <a:xfrm>
            <a:off x="640080" y="1325880"/>
            <a:ext cx="51206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Guía práctica para PYMES de dispositivos médicos</a:t>
            </a:r>
            <a:endParaRPr lang="en-US" sz="3100" dirty="0"/>
          </a:p>
        </p:txBody>
      </p:sp>
      <p:sp>
        <p:nvSpPr>
          <p:cNvPr id="8" name="Text 5"/>
          <p:cNvSpPr/>
          <p:nvPr/>
        </p:nvSpPr>
        <p:spPr>
          <a:xfrm>
            <a:off x="658368" y="2788920"/>
            <a:ext cx="4937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D8F3F1"/>
                </a:solidFill>
              </a:rPr>
              <a:t>Cómo participar en licitaciones públicas con más orden, transparencia y competitividad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658368" y="3822192"/>
            <a:ext cx="3840480" cy="0"/>
          </a:xfrm>
          <a:prstGeom prst="line">
            <a:avLst/>
          </a:prstGeom>
          <a:noFill/>
          <a:ln w="3175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658368" y="4069080"/>
            <a:ext cx="4846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</a:rPr>
              <a:t>Versión ejecutiva y de fácil lectura para asociados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AFC"/>
          </a:solidFill>
          <a:ln w="12700">
            <a:solidFill>
              <a:srgbClr val="F7FA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22860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Las 10 reglas de oro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02920" y="530352"/>
            <a:ext cx="11201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D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9. Decálogo práctico CADIEM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502920" y="1078992"/>
            <a:ext cx="11109960" cy="0"/>
          </a:xfrm>
          <a:prstGeom prst="line">
            <a:avLst/>
          </a:prstGeom>
          <a:noFill/>
          <a:ln w="12700">
            <a:solidFill>
              <a:srgbClr val="D9E6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/mnt/data/ccb2a23bb5.png"/>
          <p:cNvPicPr>
            <a:picLocks noChangeAspect="1"/>
          </p:cNvPicPr>
          <p:nvPr/>
        </p:nvPicPr>
        <p:blipFill>
          <a:blip r:embed="rId3"/>
          <a:srcRect l="21171" r="21171"/>
          <a:stretch/>
        </p:blipFill>
        <p:spPr>
          <a:xfrm>
            <a:off x="7040880" y="1170432"/>
            <a:ext cx="4389120" cy="5074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21792" y="1344168"/>
            <a:ext cx="411480" cy="411480"/>
          </a:xfrm>
          <a:prstGeom prst="ellipse">
            <a:avLst/>
          </a:prstGeom>
          <a:solidFill>
            <a:srgbClr val="0070C0"/>
          </a:solidFill>
          <a:ln w="12700">
            <a:solidFill>
              <a:srgbClr val="0070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21792" y="143560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</a:rPr>
              <a:t>1</a:t>
            </a:r>
            <a:endParaRPr lang="en-US" sz="930" dirty="0"/>
          </a:p>
        </p:txBody>
      </p:sp>
      <p:sp>
        <p:nvSpPr>
          <p:cNvPr id="9" name="Text 6"/>
          <p:cNvSpPr/>
          <p:nvPr/>
        </p:nvSpPr>
        <p:spPr>
          <a:xfrm>
            <a:off x="1188720" y="1408176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E2A35"/>
                </a:solidFill>
              </a:rPr>
              <a:t>Leé todo el pliego.</a:t>
            </a:r>
            <a:endParaRPr lang="en-US" sz="1220" dirty="0"/>
          </a:p>
        </p:txBody>
      </p:sp>
      <p:sp>
        <p:nvSpPr>
          <p:cNvPr id="10" name="Shape 7"/>
          <p:cNvSpPr/>
          <p:nvPr/>
        </p:nvSpPr>
        <p:spPr>
          <a:xfrm>
            <a:off x="621792" y="2130552"/>
            <a:ext cx="411480" cy="411480"/>
          </a:xfrm>
          <a:prstGeom prst="ellipse">
            <a:avLst/>
          </a:prstGeom>
          <a:solidFill>
            <a:srgbClr val="0070C0"/>
          </a:solidFill>
          <a:ln w="12700">
            <a:solidFill>
              <a:srgbClr val="0070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21792" y="2221992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</a:rPr>
              <a:t>2</a:t>
            </a:r>
            <a:endParaRPr lang="en-US" sz="930" dirty="0"/>
          </a:p>
        </p:txBody>
      </p:sp>
      <p:sp>
        <p:nvSpPr>
          <p:cNvPr id="12" name="Text 9"/>
          <p:cNvSpPr/>
          <p:nvPr/>
        </p:nvSpPr>
        <p:spPr>
          <a:xfrm>
            <a:off x="1188720" y="2194560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E2A35"/>
                </a:solidFill>
              </a:rPr>
              <a:t>Consultá si hay dudas.</a:t>
            </a:r>
            <a:endParaRPr lang="en-US" sz="1220" dirty="0"/>
          </a:p>
        </p:txBody>
      </p:sp>
      <p:sp>
        <p:nvSpPr>
          <p:cNvPr id="13" name="Shape 10"/>
          <p:cNvSpPr/>
          <p:nvPr/>
        </p:nvSpPr>
        <p:spPr>
          <a:xfrm>
            <a:off x="621792" y="2916936"/>
            <a:ext cx="411480" cy="411480"/>
          </a:xfrm>
          <a:prstGeom prst="ellipse">
            <a:avLst/>
          </a:prstGeom>
          <a:solidFill>
            <a:srgbClr val="0070C0"/>
          </a:solidFill>
          <a:ln w="12700">
            <a:solidFill>
              <a:srgbClr val="0070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21792" y="3008376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</a:rPr>
              <a:t>3</a:t>
            </a:r>
            <a:endParaRPr lang="en-US" sz="930" dirty="0"/>
          </a:p>
        </p:txBody>
      </p:sp>
      <p:sp>
        <p:nvSpPr>
          <p:cNvPr id="15" name="Text 12"/>
          <p:cNvSpPr/>
          <p:nvPr/>
        </p:nvSpPr>
        <p:spPr>
          <a:xfrm>
            <a:off x="1188720" y="298094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E2A35"/>
                </a:solidFill>
              </a:rPr>
              <a:t>Revisá circulares.</a:t>
            </a:r>
            <a:endParaRPr lang="en-US" sz="1220" dirty="0"/>
          </a:p>
        </p:txBody>
      </p:sp>
      <p:sp>
        <p:nvSpPr>
          <p:cNvPr id="16" name="Shape 13"/>
          <p:cNvSpPr/>
          <p:nvPr/>
        </p:nvSpPr>
        <p:spPr>
          <a:xfrm>
            <a:off x="621792" y="3703320"/>
            <a:ext cx="411480" cy="411480"/>
          </a:xfrm>
          <a:prstGeom prst="ellipse">
            <a:avLst/>
          </a:prstGeom>
          <a:solidFill>
            <a:srgbClr val="0070C0"/>
          </a:solidFill>
          <a:ln w="12700">
            <a:solidFill>
              <a:srgbClr val="0070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621792" y="3794760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</a:rPr>
              <a:t>4</a:t>
            </a:r>
            <a:endParaRPr lang="en-US" sz="930" dirty="0"/>
          </a:p>
        </p:txBody>
      </p:sp>
      <p:sp>
        <p:nvSpPr>
          <p:cNvPr id="18" name="Text 15"/>
          <p:cNvSpPr/>
          <p:nvPr/>
        </p:nvSpPr>
        <p:spPr>
          <a:xfrm>
            <a:off x="1188720" y="3767328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E2A35"/>
                </a:solidFill>
              </a:rPr>
              <a:t>Cumplí exactamente los requisitos.</a:t>
            </a:r>
            <a:endParaRPr lang="en-US" sz="1220" dirty="0"/>
          </a:p>
        </p:txBody>
      </p:sp>
      <p:sp>
        <p:nvSpPr>
          <p:cNvPr id="19" name="Shape 16"/>
          <p:cNvSpPr/>
          <p:nvPr/>
        </p:nvSpPr>
        <p:spPr>
          <a:xfrm>
            <a:off x="621792" y="4489704"/>
            <a:ext cx="411480" cy="411480"/>
          </a:xfrm>
          <a:prstGeom prst="ellipse">
            <a:avLst/>
          </a:prstGeom>
          <a:solidFill>
            <a:srgbClr val="0070C0"/>
          </a:solidFill>
          <a:ln w="12700">
            <a:solidFill>
              <a:srgbClr val="0070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621792" y="4581144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</a:rPr>
              <a:t>5</a:t>
            </a:r>
            <a:endParaRPr lang="en-US" sz="930" dirty="0"/>
          </a:p>
        </p:txBody>
      </p:sp>
      <p:sp>
        <p:nvSpPr>
          <p:cNvPr id="21" name="Text 18"/>
          <p:cNvSpPr/>
          <p:nvPr/>
        </p:nvSpPr>
        <p:spPr>
          <a:xfrm>
            <a:off x="1188720" y="4553712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E2A35"/>
                </a:solidFill>
              </a:rPr>
              <a:t>Presentá toda la documentación.</a:t>
            </a:r>
            <a:endParaRPr lang="en-US" sz="1220" dirty="0"/>
          </a:p>
        </p:txBody>
      </p:sp>
      <p:sp>
        <p:nvSpPr>
          <p:cNvPr id="22" name="Shape 19"/>
          <p:cNvSpPr/>
          <p:nvPr/>
        </p:nvSpPr>
        <p:spPr>
          <a:xfrm>
            <a:off x="3867912" y="1344168"/>
            <a:ext cx="411480" cy="411480"/>
          </a:xfrm>
          <a:prstGeom prst="ellipse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3867912" y="143560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</a:rPr>
              <a:t>6</a:t>
            </a:r>
            <a:endParaRPr lang="en-US" sz="930" dirty="0"/>
          </a:p>
        </p:txBody>
      </p:sp>
      <p:sp>
        <p:nvSpPr>
          <p:cNvPr id="24" name="Text 21"/>
          <p:cNvSpPr/>
          <p:nvPr/>
        </p:nvSpPr>
        <p:spPr>
          <a:xfrm>
            <a:off x="4434840" y="1408176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E2A35"/>
                </a:solidFill>
              </a:rPr>
              <a:t>Usá canales oficiales.</a:t>
            </a:r>
            <a:endParaRPr lang="en-US" sz="1220" dirty="0"/>
          </a:p>
        </p:txBody>
      </p:sp>
      <p:sp>
        <p:nvSpPr>
          <p:cNvPr id="25" name="Shape 22"/>
          <p:cNvSpPr/>
          <p:nvPr/>
        </p:nvSpPr>
        <p:spPr>
          <a:xfrm>
            <a:off x="3867912" y="2130552"/>
            <a:ext cx="411480" cy="411480"/>
          </a:xfrm>
          <a:prstGeom prst="ellipse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3867912" y="2221992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</a:rPr>
              <a:t>7</a:t>
            </a:r>
            <a:endParaRPr lang="en-US" sz="930" dirty="0"/>
          </a:p>
        </p:txBody>
      </p:sp>
      <p:sp>
        <p:nvSpPr>
          <p:cNvPr id="27" name="Text 24"/>
          <p:cNvSpPr/>
          <p:nvPr/>
        </p:nvSpPr>
        <p:spPr>
          <a:xfrm>
            <a:off x="4434840" y="2194560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E2A35"/>
                </a:solidFill>
              </a:rPr>
              <a:t>Guardá evidencia.</a:t>
            </a:r>
            <a:endParaRPr lang="en-US" sz="1220" dirty="0"/>
          </a:p>
        </p:txBody>
      </p:sp>
      <p:sp>
        <p:nvSpPr>
          <p:cNvPr id="28" name="Shape 25"/>
          <p:cNvSpPr/>
          <p:nvPr/>
        </p:nvSpPr>
        <p:spPr>
          <a:xfrm>
            <a:off x="3867912" y="2916936"/>
            <a:ext cx="411480" cy="411480"/>
          </a:xfrm>
          <a:prstGeom prst="ellipse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6"/>
          <p:cNvSpPr/>
          <p:nvPr/>
        </p:nvSpPr>
        <p:spPr>
          <a:xfrm>
            <a:off x="3867912" y="3008376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</a:rPr>
              <a:t>8</a:t>
            </a:r>
            <a:endParaRPr lang="en-US" sz="930" dirty="0"/>
          </a:p>
        </p:txBody>
      </p:sp>
      <p:sp>
        <p:nvSpPr>
          <p:cNvPr id="30" name="Text 27"/>
          <p:cNvSpPr/>
          <p:nvPr/>
        </p:nvSpPr>
        <p:spPr>
          <a:xfrm>
            <a:off x="4434840" y="298094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E2A35"/>
                </a:solidFill>
              </a:rPr>
              <a:t>No aceptes acuerdos informales.</a:t>
            </a:r>
            <a:endParaRPr lang="en-US" sz="1220" dirty="0"/>
          </a:p>
        </p:txBody>
      </p:sp>
      <p:sp>
        <p:nvSpPr>
          <p:cNvPr id="31" name="Shape 28"/>
          <p:cNvSpPr/>
          <p:nvPr/>
        </p:nvSpPr>
        <p:spPr>
          <a:xfrm>
            <a:off x="3867912" y="3703320"/>
            <a:ext cx="411480" cy="411480"/>
          </a:xfrm>
          <a:prstGeom prst="ellipse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29"/>
          <p:cNvSpPr/>
          <p:nvPr/>
        </p:nvSpPr>
        <p:spPr>
          <a:xfrm>
            <a:off x="3867912" y="3794760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</a:rPr>
              <a:t>9</a:t>
            </a:r>
            <a:endParaRPr lang="en-US" sz="930" dirty="0"/>
          </a:p>
        </p:txBody>
      </p:sp>
      <p:sp>
        <p:nvSpPr>
          <p:cNvPr id="33" name="Text 30"/>
          <p:cNvSpPr/>
          <p:nvPr/>
        </p:nvSpPr>
        <p:spPr>
          <a:xfrm>
            <a:off x="4434840" y="3767328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E2A35"/>
                </a:solidFill>
              </a:rPr>
              <a:t>No coordines con competidores.</a:t>
            </a:r>
            <a:endParaRPr lang="en-US" sz="1220" dirty="0"/>
          </a:p>
        </p:txBody>
      </p:sp>
      <p:sp>
        <p:nvSpPr>
          <p:cNvPr id="34" name="Shape 31"/>
          <p:cNvSpPr/>
          <p:nvPr/>
        </p:nvSpPr>
        <p:spPr>
          <a:xfrm>
            <a:off x="3867912" y="4489704"/>
            <a:ext cx="411480" cy="411480"/>
          </a:xfrm>
          <a:prstGeom prst="ellipse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2"/>
          <p:cNvSpPr/>
          <p:nvPr/>
        </p:nvSpPr>
        <p:spPr>
          <a:xfrm>
            <a:off x="3867912" y="4581144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</a:rPr>
              <a:t>10</a:t>
            </a:r>
            <a:endParaRPr lang="en-US" sz="930" dirty="0"/>
          </a:p>
        </p:txBody>
      </p:sp>
      <p:sp>
        <p:nvSpPr>
          <p:cNvPr id="36" name="Text 33"/>
          <p:cNvSpPr/>
          <p:nvPr/>
        </p:nvSpPr>
        <p:spPr>
          <a:xfrm>
            <a:off x="4434840" y="4553712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E2A35"/>
                </a:solidFill>
              </a:rPr>
              <a:t>Actuá con integridad.</a:t>
            </a:r>
            <a:endParaRPr lang="en-US" sz="1220" dirty="0"/>
          </a:p>
        </p:txBody>
      </p:sp>
      <p:sp>
        <p:nvSpPr>
          <p:cNvPr id="37" name="Shape 34"/>
          <p:cNvSpPr/>
          <p:nvPr/>
        </p:nvSpPr>
        <p:spPr>
          <a:xfrm>
            <a:off x="640080" y="5532120"/>
            <a:ext cx="5989320" cy="658368"/>
          </a:xfrm>
          <a:prstGeom prst="roundRect">
            <a:avLst>
              <a:gd name="adj" fmla="val 11111"/>
            </a:avLst>
          </a:prstGeom>
          <a:solidFill>
            <a:srgbClr val="0B2D4D"/>
          </a:solidFill>
          <a:ln w="12700">
            <a:solidFill>
              <a:srgbClr val="0B2D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5"/>
          <p:cNvSpPr/>
          <p:nvPr/>
        </p:nvSpPr>
        <p:spPr>
          <a:xfrm>
            <a:off x="868680" y="5733288"/>
            <a:ext cx="5532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60" b="1" dirty="0">
                <a:solidFill>
                  <a:srgbClr val="FFFFFF"/>
                </a:solidFill>
              </a:rPr>
              <a:t>Mensaje final: cumplir las reglas mejor que los demás también es una estrategia comercial.</a:t>
            </a:r>
            <a:endParaRPr lang="en-US" sz="116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AFC"/>
          </a:solidFill>
          <a:ln w="12700">
            <a:solidFill>
              <a:srgbClr val="F7FA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22860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Licitaciones públicas | Oportunidad y reglas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02920" y="530352"/>
            <a:ext cx="11201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D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1. ¿Por qué importa participar bien?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502920" y="1078992"/>
            <a:ext cx="11109960" cy="0"/>
          </a:xfrm>
          <a:prstGeom prst="line">
            <a:avLst/>
          </a:prstGeom>
          <a:noFill/>
          <a:ln w="12700">
            <a:solidFill>
              <a:srgbClr val="D9E6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/mnt/data/43d9276489.png"/>
          <p:cNvPicPr>
            <a:picLocks noChangeAspect="1"/>
          </p:cNvPicPr>
          <p:nvPr/>
        </p:nvPicPr>
        <p:blipFill>
          <a:blip r:embed="rId3"/>
          <a:srcRect l="15306" r="15306"/>
          <a:stretch/>
        </p:blipFill>
        <p:spPr>
          <a:xfrm>
            <a:off x="6995160" y="1325880"/>
            <a:ext cx="4663440" cy="448056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94360" y="1417320"/>
            <a:ext cx="5806440" cy="4160520"/>
          </a:xfrm>
          <a:prstGeom prst="roundRect">
            <a:avLst>
              <a:gd name="adj" fmla="val 1758"/>
            </a:avLst>
          </a:prstGeom>
          <a:solidFill>
            <a:srgbClr val="FFFFFF"/>
          </a:solidFill>
          <a:ln w="12700">
            <a:solidFill>
              <a:srgbClr val="DDE7EF"/>
            </a:solidFill>
            <a:prstDash val="solid"/>
          </a:ln>
          <a:effectLst>
            <a:outerShdw blurRad="1524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868680" y="1691640"/>
            <a:ext cx="5257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0B2D4D"/>
                </a:solidFill>
              </a:rPr>
              <a:t>Las licitaciones públicas pueden ser una oportunidad real para las PYMES del sector salud.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960120" y="2551176"/>
            <a:ext cx="146304" cy="146304"/>
          </a:xfrm>
          <a:prstGeom prst="ellipse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1216152" y="2514600"/>
            <a:ext cx="4983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E2A35"/>
                </a:solidFill>
              </a:rPr>
              <a:t>No gana solo el precio: también pesa cumplir el procedimiento.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960120" y="3081528"/>
            <a:ext cx="146304" cy="146304"/>
          </a:xfrm>
          <a:prstGeom prst="ellipse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216152" y="3044952"/>
            <a:ext cx="4983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E2A35"/>
                </a:solidFill>
              </a:rPr>
              <a:t>Una oferta sólida demuestra profesionalismo y reduce riesgos.</a:t>
            </a:r>
            <a:endParaRPr lang="en-US" sz="1350" dirty="0"/>
          </a:p>
        </p:txBody>
      </p:sp>
      <p:sp>
        <p:nvSpPr>
          <p:cNvPr id="13" name="Shape 10"/>
          <p:cNvSpPr/>
          <p:nvPr/>
        </p:nvSpPr>
        <p:spPr>
          <a:xfrm>
            <a:off x="960120" y="3611880"/>
            <a:ext cx="146304" cy="146304"/>
          </a:xfrm>
          <a:prstGeom prst="ellipse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1216152" y="3575304"/>
            <a:ext cx="4983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E2A35"/>
                </a:solidFill>
              </a:rPr>
              <a:t>La transparencia fortalece reputación y abre oportunidades sostenibles.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960120" y="4892040"/>
            <a:ext cx="4937760" cy="411480"/>
          </a:xfrm>
          <a:prstGeom prst="roundRect">
            <a:avLst>
              <a:gd name="adj" fmla="val 17778"/>
            </a:avLst>
          </a:prstGeom>
          <a:solidFill>
            <a:srgbClr val="E8F7F5"/>
          </a:solidFill>
          <a:ln w="6350">
            <a:solidFill>
              <a:srgbClr val="CDE4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1069848" y="5001768"/>
            <a:ext cx="471830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B2D4D"/>
                </a:solidFill>
              </a:rPr>
              <a:t>Idea clave: competir bien = cumplir mejor que los demás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6995160" y="5989320"/>
            <a:ext cx="4480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5F6B7A"/>
                </a:solidFill>
              </a:rPr>
              <a:t>Mini mensaje para asociados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AFC"/>
          </a:solidFill>
          <a:ln w="12700">
            <a:solidFill>
              <a:srgbClr val="F7FA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22860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Mapa simple del régimen aplicable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02920" y="530352"/>
            <a:ext cx="11201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D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2. Primero: identificá qué reglas aplican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502920" y="1078992"/>
            <a:ext cx="11109960" cy="0"/>
          </a:xfrm>
          <a:prstGeom prst="line">
            <a:avLst/>
          </a:prstGeom>
          <a:noFill/>
          <a:ln w="12700">
            <a:solidFill>
              <a:srgbClr val="D9E6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685800" y="1417320"/>
            <a:ext cx="34290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DE7EF"/>
            </a:solidFill>
            <a:prstDash val="solid"/>
          </a:ln>
          <a:effectLst>
            <a:outerShdw blurRad="1524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850392" y="1636776"/>
            <a:ext cx="502920" cy="502920"/>
          </a:xfrm>
          <a:prstGeom prst="ellipse">
            <a:avLst/>
          </a:prstGeom>
          <a:solidFill>
            <a:srgbClr val="0070C0"/>
          </a:solidFill>
          <a:ln w="12700">
            <a:solidFill>
              <a:srgbClr val="0070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50392" y="1755648"/>
            <a:ext cx="502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1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508760" y="1673352"/>
            <a:ext cx="22860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2D4D"/>
                </a:solidFill>
              </a:rPr>
              <a:t>Nación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508760" y="2103120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5F6B7A"/>
                </a:solidFill>
              </a:rPr>
              <a:t>Régimen nacional y plataformas aplicables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434840" y="1417320"/>
            <a:ext cx="34290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DE7EF"/>
            </a:solidFill>
            <a:prstDash val="solid"/>
          </a:ln>
          <a:effectLst>
            <a:outerShdw blurRad="1524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599432" y="1636776"/>
            <a:ext cx="502920" cy="502920"/>
          </a:xfrm>
          <a:prstGeom prst="ellipse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99432" y="1755648"/>
            <a:ext cx="502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2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257800" y="1673352"/>
            <a:ext cx="22860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2D4D"/>
                </a:solidFill>
              </a:rPr>
              <a:t>Provincia / CABA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5257800" y="2103120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5F6B7A"/>
                </a:solidFill>
              </a:rPr>
              <a:t>Cada jurisdicción puede tener reglas propias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8183880" y="1417320"/>
            <a:ext cx="34290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DE7EF"/>
            </a:solidFill>
            <a:prstDash val="solid"/>
          </a:ln>
          <a:effectLst>
            <a:outerShdw blurRad="1524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8348472" y="1636776"/>
            <a:ext cx="502920" cy="502920"/>
          </a:xfrm>
          <a:prstGeom prst="ellipse">
            <a:avLst/>
          </a:prstGeom>
          <a:solidFill>
            <a:srgbClr val="00A651"/>
          </a:solidFill>
          <a:ln w="12700">
            <a:solidFill>
              <a:srgbClr val="00A6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8348472" y="1755648"/>
            <a:ext cx="502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3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9006840" y="1673352"/>
            <a:ext cx="22860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2D4D"/>
                </a:solidFill>
              </a:rPr>
              <a:t>Municipios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9006840" y="2103120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5F6B7A"/>
                </a:solidFill>
              </a:rPr>
              <a:t>Procedimientos locales y requisitos particulares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685800" y="3429000"/>
            <a:ext cx="34290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DE7EF"/>
            </a:solidFill>
            <a:prstDash val="solid"/>
          </a:ln>
          <a:effectLst>
            <a:outerShdw blurRad="1524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850392" y="3648456"/>
            <a:ext cx="502920" cy="502920"/>
          </a:xfrm>
          <a:prstGeom prst="ellipse">
            <a:avLst/>
          </a:prstGeom>
          <a:solidFill>
            <a:srgbClr val="F2A900"/>
          </a:solidFill>
          <a:ln w="12700">
            <a:solidFill>
              <a:srgbClr val="F2A9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850392" y="3767328"/>
            <a:ext cx="502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4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508760" y="3685032"/>
            <a:ext cx="22860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2D4D"/>
                </a:solidFill>
              </a:rPr>
              <a:t>Hospitales públicos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1508760" y="4114800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5F6B7A"/>
                </a:solidFill>
              </a:rPr>
              <a:t>Algunos tienen autonomía y normativa propia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4434840" y="3429000"/>
            <a:ext cx="34290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DE7EF"/>
            </a:solidFill>
            <a:prstDash val="solid"/>
          </a:ln>
          <a:effectLst>
            <a:outerShdw blurRad="1524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4599432" y="3648456"/>
            <a:ext cx="502920" cy="502920"/>
          </a:xfrm>
          <a:prstGeom prst="ellipse">
            <a:avLst/>
          </a:prstGeom>
          <a:solidFill>
            <a:srgbClr val="0B2D4D"/>
          </a:solidFill>
          <a:ln w="12700">
            <a:solidFill>
              <a:srgbClr val="0B2D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4599432" y="3767328"/>
            <a:ext cx="502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5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5257800" y="3685032"/>
            <a:ext cx="22860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2D4D"/>
                </a:solidFill>
              </a:rPr>
              <a:t>PAMI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5257800" y="4114800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5F6B7A"/>
                </a:solidFill>
              </a:rPr>
              <a:t>Ente público no estatal con régimen propio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1188720" y="5715000"/>
            <a:ext cx="9784080" cy="411480"/>
          </a:xfrm>
          <a:prstGeom prst="roundRect">
            <a:avLst>
              <a:gd name="adj" fmla="val 17778"/>
            </a:avLst>
          </a:prstGeom>
          <a:solidFill>
            <a:srgbClr val="EAF5FB"/>
          </a:solidFill>
          <a:ln w="6350">
            <a:solidFill>
              <a:srgbClr val="CDE4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1298448" y="5824728"/>
            <a:ext cx="95646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B2D4D"/>
                </a:solidFill>
              </a:rPr>
              <a:t>Tip práctico: no asumas que “una licitación pública” funciona siempre igual.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AFC"/>
          </a:solidFill>
          <a:ln w="12700">
            <a:solidFill>
              <a:srgbClr val="F7FA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22860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Preparación de la oferta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02920" y="530352"/>
            <a:ext cx="11201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D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 Antes de ofertar: checklist de supervivencia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502920" y="1078992"/>
            <a:ext cx="11109960" cy="0"/>
          </a:xfrm>
          <a:prstGeom prst="line">
            <a:avLst/>
          </a:prstGeom>
          <a:noFill/>
          <a:ln w="12700">
            <a:solidFill>
              <a:srgbClr val="D9E6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/mnt/data/f492c05405.png"/>
          <p:cNvPicPr>
            <a:picLocks noChangeAspect="1"/>
          </p:cNvPicPr>
          <p:nvPr/>
        </p:nvPicPr>
        <p:blipFill>
          <a:blip r:embed="rId3"/>
          <a:srcRect l="17593" r="17593"/>
          <a:stretch/>
        </p:blipFill>
        <p:spPr>
          <a:xfrm>
            <a:off x="6720840" y="1234440"/>
            <a:ext cx="4800600" cy="493776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21792" y="1353312"/>
            <a:ext cx="5577840" cy="804672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DDE7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822960" y="1517904"/>
            <a:ext cx="411480" cy="411480"/>
          </a:xfrm>
          <a:prstGeom prst="ellipse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822960" y="155448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✓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1389888" y="1490472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B2D4D"/>
                </a:solidFill>
              </a:rPr>
              <a:t>Leer el pliego completo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1389888" y="1792224"/>
            <a:ext cx="4434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30" dirty="0">
                <a:solidFill>
                  <a:srgbClr val="5F6B7A"/>
                </a:solidFill>
              </a:rPr>
              <a:t>Técnico, administrativo, económico, plazos, garantías y muestras.</a:t>
            </a:r>
            <a:endParaRPr lang="en-US" sz="1030" dirty="0"/>
          </a:p>
        </p:txBody>
      </p:sp>
      <p:sp>
        <p:nvSpPr>
          <p:cNvPr id="12" name="Shape 9"/>
          <p:cNvSpPr/>
          <p:nvPr/>
        </p:nvSpPr>
        <p:spPr>
          <a:xfrm>
            <a:off x="621792" y="2423160"/>
            <a:ext cx="5577840" cy="804672"/>
          </a:xfrm>
          <a:prstGeom prst="roundRect">
            <a:avLst>
              <a:gd name="adj" fmla="val 6818"/>
            </a:avLst>
          </a:prstGeom>
          <a:solidFill>
            <a:srgbClr val="E8F7F5"/>
          </a:solidFill>
          <a:ln w="12700">
            <a:solidFill>
              <a:srgbClr val="DDE7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822960" y="2587752"/>
            <a:ext cx="411480" cy="411480"/>
          </a:xfrm>
          <a:prstGeom prst="ellipse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822960" y="2624328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✓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389888" y="256032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B2D4D"/>
                </a:solidFill>
              </a:rPr>
              <a:t>Consultar formalmente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1389888" y="2862072"/>
            <a:ext cx="4434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30" dirty="0">
                <a:solidFill>
                  <a:srgbClr val="5F6B7A"/>
                </a:solidFill>
              </a:rPr>
              <a:t>Si hay errores, inconsistencias o requisitos difíciles de cumplir.</a:t>
            </a:r>
            <a:endParaRPr lang="en-US" sz="1030" dirty="0"/>
          </a:p>
        </p:txBody>
      </p:sp>
      <p:sp>
        <p:nvSpPr>
          <p:cNvPr id="17" name="Shape 14"/>
          <p:cNvSpPr/>
          <p:nvPr/>
        </p:nvSpPr>
        <p:spPr>
          <a:xfrm>
            <a:off x="621792" y="3493008"/>
            <a:ext cx="5577840" cy="804672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DDE7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5"/>
          <p:cNvSpPr/>
          <p:nvPr/>
        </p:nvSpPr>
        <p:spPr>
          <a:xfrm>
            <a:off x="822960" y="3657600"/>
            <a:ext cx="411480" cy="411480"/>
          </a:xfrm>
          <a:prstGeom prst="ellipse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822960" y="3694176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✓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1389888" y="3630168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B2D4D"/>
                </a:solidFill>
              </a:rPr>
              <a:t>Verificar registros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1389888" y="3931920"/>
            <a:ext cx="4434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30" dirty="0">
                <a:solidFill>
                  <a:srgbClr val="5F6B7A"/>
                </a:solidFill>
              </a:rPr>
              <a:t>Proveedor, habilitaciones, documentación societaria y requisitos del pliego.</a:t>
            </a:r>
            <a:endParaRPr lang="en-US" sz="1030" dirty="0"/>
          </a:p>
        </p:txBody>
      </p:sp>
      <p:sp>
        <p:nvSpPr>
          <p:cNvPr id="22" name="Shape 19"/>
          <p:cNvSpPr/>
          <p:nvPr/>
        </p:nvSpPr>
        <p:spPr>
          <a:xfrm>
            <a:off x="621792" y="4562856"/>
            <a:ext cx="5577840" cy="804672"/>
          </a:xfrm>
          <a:prstGeom prst="roundRect">
            <a:avLst>
              <a:gd name="adj" fmla="val 6818"/>
            </a:avLst>
          </a:prstGeom>
          <a:solidFill>
            <a:srgbClr val="E8F7F5"/>
          </a:solidFill>
          <a:ln w="12700">
            <a:solidFill>
              <a:srgbClr val="DDE7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0"/>
          <p:cNvSpPr/>
          <p:nvPr/>
        </p:nvSpPr>
        <p:spPr>
          <a:xfrm>
            <a:off x="822960" y="4727448"/>
            <a:ext cx="411480" cy="411480"/>
          </a:xfrm>
          <a:prstGeom prst="ellipse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822960" y="4764024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✓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1389888" y="4700016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B2D4D"/>
                </a:solidFill>
              </a:rPr>
              <a:t>Revisar circulares</a:t>
            </a:r>
            <a:endParaRPr lang="en-US" sz="1350" dirty="0"/>
          </a:p>
        </p:txBody>
      </p:sp>
      <p:sp>
        <p:nvSpPr>
          <p:cNvPr id="26" name="Text 23"/>
          <p:cNvSpPr/>
          <p:nvPr/>
        </p:nvSpPr>
        <p:spPr>
          <a:xfrm>
            <a:off x="1389888" y="5001768"/>
            <a:ext cx="4434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30" dirty="0">
                <a:solidFill>
                  <a:srgbClr val="5F6B7A"/>
                </a:solidFill>
              </a:rPr>
              <a:t>Pueden aclarar o modificar condiciones aplicables a todos.</a:t>
            </a:r>
            <a:endParaRPr lang="en-US" sz="103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AFC"/>
          </a:solidFill>
          <a:ln w="12700">
            <a:solidFill>
              <a:srgbClr val="F7FA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22860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Tres casos típicos del sector salud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02920" y="530352"/>
            <a:ext cx="11201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D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 La regla de oro: el pliego manda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502920" y="1078992"/>
            <a:ext cx="11109960" cy="0"/>
          </a:xfrm>
          <a:prstGeom prst="line">
            <a:avLst/>
          </a:prstGeom>
          <a:noFill/>
          <a:ln w="12700">
            <a:solidFill>
              <a:srgbClr val="D9E6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594360" y="1444752"/>
            <a:ext cx="3520440" cy="4251960"/>
          </a:xfrm>
          <a:prstGeom prst="roundRect">
            <a:avLst>
              <a:gd name="adj" fmla="val 2078"/>
            </a:avLst>
          </a:prstGeom>
          <a:solidFill>
            <a:srgbClr val="FFFFFF"/>
          </a:solidFill>
          <a:ln w="12700">
            <a:solidFill>
              <a:srgbClr val="DDE7EF"/>
            </a:solidFill>
            <a:prstDash val="solid"/>
          </a:ln>
          <a:effectLst>
            <a:outerShdw blurRad="1524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822960" y="1691640"/>
            <a:ext cx="685800" cy="411480"/>
          </a:xfrm>
          <a:prstGeom prst="roundRect">
            <a:avLst>
              <a:gd name="adj" fmla="val 13333"/>
            </a:avLst>
          </a:prstGeom>
          <a:solidFill>
            <a:srgbClr val="0070C0"/>
          </a:solidFill>
          <a:ln w="12700">
            <a:solidFill>
              <a:srgbClr val="0070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86968" y="179222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</a:rPr>
              <a:t>Caso 1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22960" y="2304288"/>
            <a:ext cx="30632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B2D4D"/>
                </a:solidFill>
              </a:rPr>
              <a:t>Pliego con error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822960" y="2880360"/>
            <a:ext cx="299923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5F6B7A"/>
                </a:solidFill>
              </a:rPr>
              <a:t>Ej.: pide caja de 10, pero el producto existe en caja de 20.</a:t>
            </a:r>
            <a:endParaRPr lang="en-US" sz="1130" dirty="0"/>
          </a:p>
        </p:txBody>
      </p:sp>
      <p:sp>
        <p:nvSpPr>
          <p:cNvPr id="11" name="Shape 9"/>
          <p:cNvSpPr/>
          <p:nvPr/>
        </p:nvSpPr>
        <p:spPr>
          <a:xfrm>
            <a:off x="822960" y="3822192"/>
            <a:ext cx="2971800" cy="0"/>
          </a:xfrm>
          <a:prstGeom prst="line">
            <a:avLst/>
          </a:prstGeom>
          <a:noFill/>
          <a:ln w="12700">
            <a:solidFill>
              <a:srgbClr val="DDE7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822960" y="406908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0A6A6"/>
                </a:solidFill>
              </a:rPr>
              <a:t>Qué hacer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822960" y="4407408"/>
            <a:ext cx="29809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E2A35"/>
                </a:solidFill>
              </a:rPr>
              <a:t>Hacer consulta formal antes del vencimiento.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4462272" y="1444752"/>
            <a:ext cx="3520440" cy="4251960"/>
          </a:xfrm>
          <a:prstGeom prst="roundRect">
            <a:avLst>
              <a:gd name="adj" fmla="val 2078"/>
            </a:avLst>
          </a:prstGeom>
          <a:solidFill>
            <a:srgbClr val="FFFFFF"/>
          </a:solidFill>
          <a:ln w="12700">
            <a:solidFill>
              <a:srgbClr val="DDE7EF"/>
            </a:solidFill>
            <a:prstDash val="solid"/>
          </a:ln>
          <a:effectLst>
            <a:outerShdw blurRad="1524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4690872" y="1691640"/>
            <a:ext cx="685800" cy="411480"/>
          </a:xfrm>
          <a:prstGeom prst="roundRect">
            <a:avLst>
              <a:gd name="adj" fmla="val 13333"/>
            </a:avLst>
          </a:prstGeom>
          <a:solidFill>
            <a:srgbClr val="F2A900"/>
          </a:solidFill>
          <a:ln w="12700">
            <a:solidFill>
              <a:srgbClr val="F2A9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754880" y="179222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</a:rPr>
              <a:t>Caso 2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4690872" y="2304288"/>
            <a:ext cx="30632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B2D4D"/>
                </a:solidFill>
              </a:rPr>
              <a:t>Oferta condicionada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690872" y="2880360"/>
            <a:ext cx="299923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5F6B7A"/>
                </a:solidFill>
              </a:rPr>
              <a:t>Ej.: cambiar plazo de entrega o condición de pago.</a:t>
            </a:r>
            <a:endParaRPr lang="en-US" sz="1130" dirty="0"/>
          </a:p>
        </p:txBody>
      </p:sp>
      <p:sp>
        <p:nvSpPr>
          <p:cNvPr id="19" name="Shape 17"/>
          <p:cNvSpPr/>
          <p:nvPr/>
        </p:nvSpPr>
        <p:spPr>
          <a:xfrm>
            <a:off x="4690872" y="3822192"/>
            <a:ext cx="2971800" cy="0"/>
          </a:xfrm>
          <a:prstGeom prst="line">
            <a:avLst/>
          </a:prstGeom>
          <a:noFill/>
          <a:ln w="12700">
            <a:solidFill>
              <a:srgbClr val="DDE7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690872" y="406908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0A6A6"/>
                </a:solidFill>
              </a:rPr>
              <a:t>Qué hacer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690872" y="4407408"/>
            <a:ext cx="29809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E2A35"/>
                </a:solidFill>
              </a:rPr>
              <a:t>Puede ser rechazada por apartarse del pliego.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8330184" y="1444752"/>
            <a:ext cx="3520440" cy="4251960"/>
          </a:xfrm>
          <a:prstGeom prst="roundRect">
            <a:avLst>
              <a:gd name="adj" fmla="val 2078"/>
            </a:avLst>
          </a:prstGeom>
          <a:solidFill>
            <a:srgbClr val="FFFFFF"/>
          </a:solidFill>
          <a:ln w="12700">
            <a:solidFill>
              <a:srgbClr val="DDE7EF"/>
            </a:solidFill>
            <a:prstDash val="solid"/>
          </a:ln>
          <a:effectLst>
            <a:outerShdw blurRad="1524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8558784" y="1691640"/>
            <a:ext cx="685800" cy="411480"/>
          </a:xfrm>
          <a:prstGeom prst="roundRect">
            <a:avLst>
              <a:gd name="adj" fmla="val 13333"/>
            </a:avLst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8622792" y="179222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</a:rPr>
              <a:t>Caso 3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8558784" y="2304288"/>
            <a:ext cx="30632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B2D4D"/>
                </a:solidFill>
              </a:rPr>
              <a:t>Muestras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558784" y="2880360"/>
            <a:ext cx="299923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5F6B7A"/>
                </a:solidFill>
              </a:rPr>
              <a:t>Si el pliego las exige, forman parte de la oferta.</a:t>
            </a:r>
            <a:endParaRPr lang="en-US" sz="1130" dirty="0"/>
          </a:p>
        </p:txBody>
      </p:sp>
      <p:sp>
        <p:nvSpPr>
          <p:cNvPr id="27" name="Shape 25"/>
          <p:cNvSpPr/>
          <p:nvPr/>
        </p:nvSpPr>
        <p:spPr>
          <a:xfrm>
            <a:off x="8558784" y="3822192"/>
            <a:ext cx="2971800" cy="0"/>
          </a:xfrm>
          <a:prstGeom prst="line">
            <a:avLst/>
          </a:prstGeom>
          <a:noFill/>
          <a:ln w="12700">
            <a:solidFill>
              <a:srgbClr val="DDE7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8558784" y="406908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0A6A6"/>
                </a:solidFill>
              </a:rPr>
              <a:t>Qué hacer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8558784" y="4407408"/>
            <a:ext cx="29809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E2A35"/>
                </a:solidFill>
              </a:rPr>
              <a:t>Presentarlas en tiempo y forma.</a:t>
            </a:r>
            <a:endParaRPr lang="en-US" sz="1150" dirty="0"/>
          </a:p>
        </p:txBody>
      </p:sp>
      <p:sp>
        <p:nvSpPr>
          <p:cNvPr id="30" name="Shape 28"/>
          <p:cNvSpPr/>
          <p:nvPr/>
        </p:nvSpPr>
        <p:spPr>
          <a:xfrm>
            <a:off x="1874520" y="5989320"/>
            <a:ext cx="8458200" cy="411480"/>
          </a:xfrm>
          <a:prstGeom prst="roundRect">
            <a:avLst>
              <a:gd name="adj" fmla="val 17778"/>
            </a:avLst>
          </a:prstGeom>
          <a:solidFill>
            <a:srgbClr val="E8F7F5"/>
          </a:solidFill>
          <a:ln w="6350">
            <a:solidFill>
              <a:srgbClr val="CDE4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1984248" y="6099048"/>
            <a:ext cx="8238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B2D4D"/>
                </a:solidFill>
              </a:rPr>
              <a:t>Recordatorio: una oferta clara y alineada reduce el riesgo de rechazo.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AFC"/>
          </a:solidFill>
          <a:ln w="12700">
            <a:solidFill>
              <a:srgbClr val="F7FA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22860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Trazabilidad y buena fe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02920" y="530352"/>
            <a:ext cx="11201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D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5. Durante el proceso: canales oficiales y evidencia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502920" y="1078992"/>
            <a:ext cx="11109960" cy="0"/>
          </a:xfrm>
          <a:prstGeom prst="line">
            <a:avLst/>
          </a:prstGeom>
          <a:noFill/>
          <a:ln w="12700">
            <a:solidFill>
              <a:srgbClr val="D9E6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/mnt/data/8a06395181.png"/>
          <p:cNvPicPr>
            <a:picLocks noChangeAspect="1"/>
          </p:cNvPicPr>
          <p:nvPr/>
        </p:nvPicPr>
        <p:blipFill>
          <a:blip r:embed="rId3"/>
          <a:srcRect l="11279" r="11279"/>
          <a:stretch/>
        </p:blipFill>
        <p:spPr>
          <a:xfrm>
            <a:off x="548640" y="1298448"/>
            <a:ext cx="5257800" cy="452628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172200" y="1353312"/>
            <a:ext cx="5349240" cy="4343400"/>
          </a:xfrm>
          <a:prstGeom prst="roundRect">
            <a:avLst>
              <a:gd name="adj" fmla="val 1684"/>
            </a:avLst>
          </a:prstGeom>
          <a:solidFill>
            <a:srgbClr val="FFFFFF"/>
          </a:solidFill>
          <a:ln w="12700">
            <a:solidFill>
              <a:srgbClr val="DDE7EF"/>
            </a:solidFill>
            <a:prstDash val="solid"/>
          </a:ln>
          <a:effectLst>
            <a:outerShdw blurRad="1524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473952" y="1691640"/>
            <a:ext cx="4663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2D4D"/>
                </a:solidFill>
              </a:rPr>
              <a:t>Buenas prácticas que protegen tu oferta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6537960" y="2368296"/>
            <a:ext cx="146304" cy="146304"/>
          </a:xfrm>
          <a:prstGeom prst="ellipse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6793992" y="2331720"/>
            <a:ext cx="4480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E2A35"/>
                </a:solidFill>
              </a:rPr>
              <a:t>Usá plataformas, mesa de entradas y correos institucionales autorizados.</a:t>
            </a:r>
            <a:endParaRPr lang="en-US" sz="1220" dirty="0"/>
          </a:p>
        </p:txBody>
      </p:sp>
      <p:sp>
        <p:nvSpPr>
          <p:cNvPr id="11" name="Shape 8"/>
          <p:cNvSpPr/>
          <p:nvPr/>
        </p:nvSpPr>
        <p:spPr>
          <a:xfrm>
            <a:off x="6537960" y="2898648"/>
            <a:ext cx="146304" cy="146304"/>
          </a:xfrm>
          <a:prstGeom prst="ellipse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793992" y="2862072"/>
            <a:ext cx="4480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E2A35"/>
                </a:solidFill>
              </a:rPr>
              <a:t>Documentá consultas, respuestas, circulares y notificaciones.</a:t>
            </a:r>
            <a:endParaRPr lang="en-US" sz="1220" dirty="0"/>
          </a:p>
        </p:txBody>
      </p:sp>
      <p:sp>
        <p:nvSpPr>
          <p:cNvPr id="13" name="Shape 10"/>
          <p:cNvSpPr/>
          <p:nvPr/>
        </p:nvSpPr>
        <p:spPr>
          <a:xfrm>
            <a:off x="6537960" y="3429000"/>
            <a:ext cx="146304" cy="146304"/>
          </a:xfrm>
          <a:prstGeom prst="ellipse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793992" y="3392424"/>
            <a:ext cx="4480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E2A35"/>
                </a:solidFill>
              </a:rPr>
              <a:t>No te bases en instrucciones verbales o criterios “informales”.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6537960" y="3959352"/>
            <a:ext cx="146304" cy="146304"/>
          </a:xfrm>
          <a:prstGeom prst="ellipse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793992" y="3922776"/>
            <a:ext cx="4480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E2A35"/>
                </a:solidFill>
              </a:rPr>
              <a:t>Dejá respaldo escrito de decisiones relevantes.</a:t>
            </a:r>
            <a:endParaRPr lang="en-US" sz="1220" dirty="0"/>
          </a:p>
        </p:txBody>
      </p:sp>
      <p:sp>
        <p:nvSpPr>
          <p:cNvPr id="17" name="Shape 14"/>
          <p:cNvSpPr/>
          <p:nvPr/>
        </p:nvSpPr>
        <p:spPr>
          <a:xfrm>
            <a:off x="6565392" y="4892040"/>
            <a:ext cx="4526280" cy="411480"/>
          </a:xfrm>
          <a:prstGeom prst="roundRect">
            <a:avLst>
              <a:gd name="adj" fmla="val 17778"/>
            </a:avLst>
          </a:prstGeom>
          <a:solidFill>
            <a:srgbClr val="EAF5FB"/>
          </a:solidFill>
          <a:ln w="6350">
            <a:solidFill>
              <a:srgbClr val="CDE4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675120" y="5001768"/>
            <a:ext cx="43068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B2D4D"/>
                </a:solidFill>
              </a:rPr>
              <a:t>Si no está formalizado, puede no protegerte.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AFC"/>
          </a:solidFill>
          <a:ln w="12700">
            <a:solidFill>
              <a:srgbClr val="F7FA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22860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Competencia, igualdad y transparencia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02920" y="530352"/>
            <a:ext cx="11201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D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6. Señales rojas: conductas a evitar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502920" y="1078992"/>
            <a:ext cx="11109960" cy="0"/>
          </a:xfrm>
          <a:prstGeom prst="line">
            <a:avLst/>
          </a:prstGeom>
          <a:noFill/>
          <a:ln w="12700">
            <a:solidFill>
              <a:srgbClr val="D9E6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/mnt/data/3ca6d00280.png"/>
          <p:cNvPicPr>
            <a:picLocks noChangeAspect="1"/>
          </p:cNvPicPr>
          <p:nvPr/>
        </p:nvPicPr>
        <p:blipFill>
          <a:blip r:embed="rId3"/>
          <a:srcRect l="17868" r="17868"/>
          <a:stretch/>
        </p:blipFill>
        <p:spPr>
          <a:xfrm>
            <a:off x="6675120" y="1170432"/>
            <a:ext cx="4892040" cy="5074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21792" y="1353312"/>
            <a:ext cx="5715000" cy="804672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F2D1C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822960" y="1517904"/>
            <a:ext cx="411480" cy="411480"/>
          </a:xfrm>
          <a:prstGeom prst="ellipse">
            <a:avLst/>
          </a:prstGeom>
          <a:solidFill>
            <a:srgbClr val="D93A2F"/>
          </a:solidFill>
          <a:ln w="12700">
            <a:solidFill>
              <a:srgbClr val="D93A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822960" y="1563624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!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1389888" y="1481328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20" b="1" dirty="0">
                <a:solidFill>
                  <a:srgbClr val="0B2D4D"/>
                </a:solidFill>
              </a:rPr>
              <a:t>No influir en pliegos</a:t>
            </a:r>
            <a:endParaRPr lang="en-US" sz="1320" dirty="0"/>
          </a:p>
        </p:txBody>
      </p:sp>
      <p:sp>
        <p:nvSpPr>
          <p:cNvPr id="11" name="Text 8"/>
          <p:cNvSpPr/>
          <p:nvPr/>
        </p:nvSpPr>
        <p:spPr>
          <a:xfrm>
            <a:off x="1389888" y="1783080"/>
            <a:ext cx="4617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5F6B7A"/>
                </a:solidFill>
              </a:rPr>
              <a:t>No diseñar especificaciones para excluir competidores o favorecer productos propios.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621792" y="2414016"/>
            <a:ext cx="5715000" cy="804672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F2D1C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822960" y="2578608"/>
            <a:ext cx="411480" cy="411480"/>
          </a:xfrm>
          <a:prstGeom prst="ellipse">
            <a:avLst/>
          </a:prstGeom>
          <a:solidFill>
            <a:srgbClr val="D93A2F"/>
          </a:solidFill>
          <a:ln w="12700">
            <a:solidFill>
              <a:srgbClr val="D93A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822960" y="2624328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!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389888" y="2542032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20" b="1" dirty="0">
                <a:solidFill>
                  <a:srgbClr val="0B2D4D"/>
                </a:solidFill>
              </a:rPr>
              <a:t>No coordinar con competidores</a:t>
            </a:r>
            <a:endParaRPr lang="en-US" sz="1320" dirty="0"/>
          </a:p>
        </p:txBody>
      </p:sp>
      <p:sp>
        <p:nvSpPr>
          <p:cNvPr id="16" name="Text 13"/>
          <p:cNvSpPr/>
          <p:nvPr/>
        </p:nvSpPr>
        <p:spPr>
          <a:xfrm>
            <a:off x="1389888" y="2843784"/>
            <a:ext cx="4617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5F6B7A"/>
                </a:solidFill>
              </a:rPr>
              <a:t>No compartir precios, estrategias o información sensible de la licitación.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621792" y="3474720"/>
            <a:ext cx="5715000" cy="804672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F2D1C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5"/>
          <p:cNvSpPr/>
          <p:nvPr/>
        </p:nvSpPr>
        <p:spPr>
          <a:xfrm>
            <a:off x="822960" y="3639312"/>
            <a:ext cx="411480" cy="411480"/>
          </a:xfrm>
          <a:prstGeom prst="ellipse">
            <a:avLst/>
          </a:prstGeom>
          <a:solidFill>
            <a:srgbClr val="D93A2F"/>
          </a:solidFill>
          <a:ln w="12700">
            <a:solidFill>
              <a:srgbClr val="D93A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822960" y="368503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!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1389888" y="3602736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20" b="1" dirty="0">
                <a:solidFill>
                  <a:srgbClr val="0B2D4D"/>
                </a:solidFill>
              </a:rPr>
              <a:t>No acuerdos “por afuera”</a:t>
            </a:r>
            <a:endParaRPr lang="en-US" sz="1320" dirty="0"/>
          </a:p>
        </p:txBody>
      </p:sp>
      <p:sp>
        <p:nvSpPr>
          <p:cNvPr id="21" name="Text 18"/>
          <p:cNvSpPr/>
          <p:nvPr/>
        </p:nvSpPr>
        <p:spPr>
          <a:xfrm>
            <a:off x="1389888" y="3904488"/>
            <a:ext cx="4617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5F6B7A"/>
                </a:solidFill>
              </a:rPr>
              <a:t>Todo compromiso relevante debe estar en el pliego, circular o expediente.</a:t>
            </a:r>
            <a:endParaRPr lang="en-US" sz="1000" dirty="0"/>
          </a:p>
        </p:txBody>
      </p:sp>
      <p:sp>
        <p:nvSpPr>
          <p:cNvPr id="22" name="Shape 19"/>
          <p:cNvSpPr/>
          <p:nvPr/>
        </p:nvSpPr>
        <p:spPr>
          <a:xfrm>
            <a:off x="621792" y="4535424"/>
            <a:ext cx="5715000" cy="804672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F2D1C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0"/>
          <p:cNvSpPr/>
          <p:nvPr/>
        </p:nvSpPr>
        <p:spPr>
          <a:xfrm>
            <a:off x="822960" y="4700016"/>
            <a:ext cx="411480" cy="411480"/>
          </a:xfrm>
          <a:prstGeom prst="ellipse">
            <a:avLst/>
          </a:prstGeom>
          <a:solidFill>
            <a:srgbClr val="D93A2F"/>
          </a:solidFill>
          <a:ln w="12700">
            <a:solidFill>
              <a:srgbClr val="D93A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822960" y="474573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!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1389888" y="466344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20" b="1" dirty="0">
                <a:solidFill>
                  <a:srgbClr val="0B2D4D"/>
                </a:solidFill>
              </a:rPr>
              <a:t>No dividir artificialmente</a:t>
            </a:r>
            <a:endParaRPr lang="en-US" sz="1320" dirty="0"/>
          </a:p>
        </p:txBody>
      </p:sp>
      <p:sp>
        <p:nvSpPr>
          <p:cNvPr id="26" name="Text 23"/>
          <p:cNvSpPr/>
          <p:nvPr/>
        </p:nvSpPr>
        <p:spPr>
          <a:xfrm>
            <a:off x="1389888" y="4965192"/>
            <a:ext cx="4617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5F6B7A"/>
                </a:solidFill>
              </a:rPr>
              <a:t>Evitar esquemas para eludir procesos competitivos.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AFC"/>
          </a:solidFill>
          <a:ln w="12700">
            <a:solidFill>
              <a:srgbClr val="F7FA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22860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Interacción con funcionarios públicos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02920" y="530352"/>
            <a:ext cx="11201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D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7. Integridad: simple, pero decisivo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502920" y="1078992"/>
            <a:ext cx="11109960" cy="0"/>
          </a:xfrm>
          <a:prstGeom prst="line">
            <a:avLst/>
          </a:prstGeom>
          <a:noFill/>
          <a:ln w="12700">
            <a:solidFill>
              <a:srgbClr val="D9E6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594360" y="1463040"/>
            <a:ext cx="27432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DE7EF"/>
            </a:solidFill>
            <a:prstDash val="solid"/>
          </a:ln>
          <a:effectLst>
            <a:outerShdw blurRad="1524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169164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0B2D4D"/>
                </a:solidFill>
              </a:rPr>
              <a:t>Correo corporativo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822960" y="2121408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5F6B7A"/>
                </a:solidFill>
              </a:rPr>
              <a:t>Lenguaje preciso y profesional.</a:t>
            </a:r>
            <a:endParaRPr lang="en-US" sz="1020" dirty="0"/>
          </a:p>
        </p:txBody>
      </p:sp>
      <p:sp>
        <p:nvSpPr>
          <p:cNvPr id="9" name="Shape 7"/>
          <p:cNvSpPr/>
          <p:nvPr/>
        </p:nvSpPr>
        <p:spPr>
          <a:xfrm>
            <a:off x="3657600" y="1463040"/>
            <a:ext cx="27432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DE7EF"/>
            </a:solidFill>
            <a:prstDash val="solid"/>
          </a:ln>
          <a:effectLst>
            <a:outerShdw blurRad="1524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886200" y="169164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0B2D4D"/>
                </a:solidFill>
              </a:rPr>
              <a:t>Canales formales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3886200" y="2121408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5F6B7A"/>
                </a:solidFill>
              </a:rPr>
              <a:t>Evitar correos personales y chats informales.</a:t>
            </a:r>
            <a:endParaRPr lang="en-US" sz="1020" dirty="0"/>
          </a:p>
        </p:txBody>
      </p:sp>
      <p:sp>
        <p:nvSpPr>
          <p:cNvPr id="12" name="Shape 10"/>
          <p:cNvSpPr/>
          <p:nvPr/>
        </p:nvSpPr>
        <p:spPr>
          <a:xfrm>
            <a:off x="594360" y="3474720"/>
            <a:ext cx="2743200" cy="1417320"/>
          </a:xfrm>
          <a:prstGeom prst="roundRect">
            <a:avLst>
              <a:gd name="adj" fmla="val 5161"/>
            </a:avLst>
          </a:prstGeom>
          <a:solidFill>
            <a:srgbClr val="FFF4F2"/>
          </a:solidFill>
          <a:ln w="12700">
            <a:solidFill>
              <a:srgbClr val="F2D1CE"/>
            </a:solidFill>
            <a:prstDash val="solid"/>
          </a:ln>
          <a:effectLst>
            <a:outerShdw blurRad="1524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22960" y="370332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D93A2F"/>
                </a:solidFill>
              </a:rPr>
              <a:t>Regalos y beneficios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822960" y="4133088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5F6B7A"/>
                </a:solidFill>
              </a:rPr>
              <a:t>No ofrecer incentivos, regalos ni pagos de facilitación.</a:t>
            </a:r>
            <a:endParaRPr lang="en-US" sz="1020" dirty="0"/>
          </a:p>
        </p:txBody>
      </p:sp>
      <p:sp>
        <p:nvSpPr>
          <p:cNvPr id="15" name="Shape 13"/>
          <p:cNvSpPr/>
          <p:nvPr/>
        </p:nvSpPr>
        <p:spPr>
          <a:xfrm>
            <a:off x="3657600" y="3474720"/>
            <a:ext cx="27432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DE7EF"/>
            </a:solidFill>
            <a:prstDash val="solid"/>
          </a:ln>
          <a:effectLst>
            <a:outerShdw blurRad="1524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886200" y="370332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0B2D4D"/>
                </a:solidFill>
              </a:rPr>
              <a:t>Dudas complejas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3886200" y="4133088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5F6B7A"/>
                </a:solidFill>
              </a:rPr>
              <a:t>Consultar con legales o compliance antes de actuar.</a:t>
            </a:r>
            <a:endParaRPr lang="en-US" sz="1020" dirty="0"/>
          </a:p>
        </p:txBody>
      </p:sp>
      <p:sp>
        <p:nvSpPr>
          <p:cNvPr id="18" name="Shape 16"/>
          <p:cNvSpPr/>
          <p:nvPr/>
        </p:nvSpPr>
        <p:spPr>
          <a:xfrm>
            <a:off x="6720840" y="1444752"/>
            <a:ext cx="4434840" cy="4160520"/>
          </a:xfrm>
          <a:prstGeom prst="roundRect">
            <a:avLst>
              <a:gd name="adj" fmla="val 1758"/>
            </a:avLst>
          </a:prstGeom>
          <a:solidFill>
            <a:srgbClr val="0B2D4D"/>
          </a:solidFill>
          <a:ln w="12700">
            <a:solidFill>
              <a:srgbClr val="0B2D4D"/>
            </a:solidFill>
            <a:prstDash val="solid"/>
          </a:ln>
          <a:effectLst>
            <a:outerShdw blurRad="1524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7086600" y="1828800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9BE4E4"/>
                </a:solidFill>
              </a:rPr>
              <a:t>Frase para recordar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7086600" y="2331720"/>
            <a:ext cx="370332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“En compras públicas, la reputación se construye haciendo visible el cumplimiento.”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7086600" y="4069080"/>
            <a:ext cx="3703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D8F3F1"/>
                </a:solidFill>
              </a:rPr>
              <a:t>Toda interacción debe poder explicarse y documentarse después.</a:t>
            </a:r>
            <a:endParaRPr lang="en-US" sz="132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AFC"/>
          </a:solidFill>
          <a:ln w="12700">
            <a:solidFill>
              <a:srgbClr val="F7FA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22860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Riesgos prácticos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02920" y="530352"/>
            <a:ext cx="11201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D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8. ¿Qué puede pasar si no cumplimos?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502920" y="1078992"/>
            <a:ext cx="11109960" cy="0"/>
          </a:xfrm>
          <a:prstGeom prst="line">
            <a:avLst/>
          </a:prstGeom>
          <a:noFill/>
          <a:ln w="12700">
            <a:solidFill>
              <a:srgbClr val="D9E6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508760"/>
            <a:ext cx="324612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DE7EF"/>
            </a:solidFill>
            <a:prstDash val="solid"/>
          </a:ln>
          <a:effectLst>
            <a:outerShdw blurRad="1524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005840" y="1764792"/>
            <a:ext cx="438912" cy="438912"/>
          </a:xfrm>
          <a:prstGeom prst="roundRect">
            <a:avLst>
              <a:gd name="adj" fmla="val 8333"/>
            </a:avLst>
          </a:prstGeom>
          <a:solidFill>
            <a:srgbClr val="D93A2F"/>
          </a:solidFill>
          <a:ln w="12700">
            <a:solidFill>
              <a:srgbClr val="D93A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96696" y="181051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!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600200" y="1801368"/>
            <a:ext cx="2148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D4D"/>
                </a:solidFill>
              </a:rPr>
              <a:t>Rechazo de la oferta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26280" y="1508760"/>
            <a:ext cx="324612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DE7EF"/>
            </a:solidFill>
            <a:prstDash val="solid"/>
          </a:ln>
          <a:effectLst>
            <a:outerShdw blurRad="1524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754880" y="1764792"/>
            <a:ext cx="438912" cy="438912"/>
          </a:xfrm>
          <a:prstGeom prst="roundRect">
            <a:avLst>
              <a:gd name="adj" fmla="val 8333"/>
            </a:avLst>
          </a:prstGeom>
          <a:solidFill>
            <a:srgbClr val="D93A2F"/>
          </a:solidFill>
          <a:ln w="12700">
            <a:solidFill>
              <a:srgbClr val="D93A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45736" y="181051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!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349240" y="1801368"/>
            <a:ext cx="2148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D4D"/>
                </a:solidFill>
              </a:rPr>
              <a:t>Anulación del procedimiento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275320" y="1508760"/>
            <a:ext cx="324612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DE7EF"/>
            </a:solidFill>
            <a:prstDash val="solid"/>
          </a:ln>
          <a:effectLst>
            <a:outerShdw blurRad="1524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503920" y="1764792"/>
            <a:ext cx="438912" cy="438912"/>
          </a:xfrm>
          <a:prstGeom prst="roundRect">
            <a:avLst>
              <a:gd name="adj" fmla="val 8333"/>
            </a:avLst>
          </a:prstGeom>
          <a:solidFill>
            <a:srgbClr val="F2A900"/>
          </a:solidFill>
          <a:ln w="12700">
            <a:solidFill>
              <a:srgbClr val="F2A9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494776" y="181051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!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9098280" y="1801368"/>
            <a:ext cx="2148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D4D"/>
                </a:solidFill>
              </a:rPr>
              <a:t>Sanciones administrativas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777240" y="3081528"/>
            <a:ext cx="324612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DE7EF"/>
            </a:solidFill>
            <a:prstDash val="solid"/>
          </a:ln>
          <a:effectLst>
            <a:outerShdw blurRad="1524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1005840" y="3337560"/>
            <a:ext cx="438912" cy="438912"/>
          </a:xfrm>
          <a:prstGeom prst="roundRect">
            <a:avLst>
              <a:gd name="adj" fmla="val 8333"/>
            </a:avLst>
          </a:prstGeom>
          <a:solidFill>
            <a:srgbClr val="F2A900"/>
          </a:solidFill>
          <a:ln w="12700">
            <a:solidFill>
              <a:srgbClr val="F2A9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996696" y="338328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!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1600200" y="3374136"/>
            <a:ext cx="2148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D4D"/>
                </a:solidFill>
              </a:rPr>
              <a:t>Falta de pago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4526280" y="3081528"/>
            <a:ext cx="324612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DE7EF"/>
            </a:solidFill>
            <a:prstDash val="solid"/>
          </a:ln>
          <a:effectLst>
            <a:outerShdw blurRad="1524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4754880" y="3337560"/>
            <a:ext cx="438912" cy="438912"/>
          </a:xfrm>
          <a:prstGeom prst="roundRect">
            <a:avLst>
              <a:gd name="adj" fmla="val 8333"/>
            </a:avLst>
          </a:prstGeom>
          <a:solidFill>
            <a:srgbClr val="D93A2F"/>
          </a:solidFill>
          <a:ln w="12700">
            <a:solidFill>
              <a:srgbClr val="D93A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4745736" y="338328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⚠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5349240" y="3374136"/>
            <a:ext cx="2148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D4D"/>
                </a:solidFill>
              </a:rPr>
              <a:t>Investigaciones penales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8275320" y="3081528"/>
            <a:ext cx="324612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DE7EF"/>
            </a:solidFill>
            <a:prstDash val="solid"/>
          </a:ln>
          <a:effectLst>
            <a:outerShdw blurRad="1524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8503920" y="3337560"/>
            <a:ext cx="438912" cy="438912"/>
          </a:xfrm>
          <a:prstGeom prst="roundRect">
            <a:avLst>
              <a:gd name="adj" fmla="val 8333"/>
            </a:avLst>
          </a:prstGeom>
          <a:solidFill>
            <a:srgbClr val="0B2D4D"/>
          </a:solidFill>
          <a:ln w="12700">
            <a:solidFill>
              <a:srgbClr val="0B2D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8494776" y="338328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⚠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9098280" y="3374136"/>
            <a:ext cx="2148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D4D"/>
                </a:solidFill>
              </a:rPr>
              <a:t>Daño reputacional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1920240" y="5440680"/>
            <a:ext cx="8321040" cy="411480"/>
          </a:xfrm>
          <a:prstGeom prst="roundRect">
            <a:avLst>
              <a:gd name="adj" fmla="val 17778"/>
            </a:avLst>
          </a:prstGeom>
          <a:solidFill>
            <a:srgbClr val="E8F7F5"/>
          </a:solidFill>
          <a:ln w="6350">
            <a:solidFill>
              <a:srgbClr val="CDE4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2029968" y="5550408"/>
            <a:ext cx="81015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B2D4D"/>
                </a:solidFill>
              </a:rPr>
              <a:t>La prevención es más barata que defender una oferta cuestionada.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1115</Words>
  <Application>Microsoft Office PowerPoint</Application>
  <PresentationFormat>Widescreen</PresentationFormat>
  <Paragraphs>155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CADIEM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Guía práctica CADIEM - Licitaciones públicas</dc:title>
  <dc:subject>Guía práctica para PYMES de dispositivos médicos - CADIEM</dc:subject>
  <dc:creator>Irusta, Maria</dc:creator>
  <cp:lastModifiedBy>Irusta, Maria</cp:lastModifiedBy>
  <cp:revision>2</cp:revision>
  <dcterms:created xsi:type="dcterms:W3CDTF">2026-07-20T13:40:59Z</dcterms:created>
  <dcterms:modified xsi:type="dcterms:W3CDTF">2026-07-20T14:39:17Z</dcterms:modified>
</cp:coreProperties>
</file>